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9" r:id="rId6"/>
    <p:sldId id="261" r:id="rId7"/>
    <p:sldId id="272" r:id="rId8"/>
    <p:sldId id="258" r:id="rId9"/>
    <p:sldId id="273" r:id="rId10"/>
    <p:sldId id="274" r:id="rId11"/>
  </p:sldIdLst>
  <p:sldSz cx="12188825" cy="6858000"/>
  <p:notesSz cx="6858000" cy="9144000"/>
  <p:defaultTextStyle>
    <a:defPPr rtl="0">
      <a:defRPr lang="pt-b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92" autoAdjust="0"/>
  </p:normalViewPr>
  <p:slideViewPr>
    <p:cSldViewPr>
      <p:cViewPr varScale="1">
        <p:scale>
          <a:sx n="86" d="100"/>
          <a:sy n="86" d="100"/>
        </p:scale>
        <p:origin x="562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0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87E0FC-3934-49AB-B5C0-CF61FDFC77BE}" type="datetime1">
              <a:rPr lang="pt-BR" smtClean="0"/>
              <a:t>15/06/2022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E322BB-75AD-4A1E-9661-2724167329F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6FB990-E0E4-4BAE-AC5A-4A7F5E98A2BB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45B7DE-1198-4F2F-B574-CA8CAE34164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497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041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3991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107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222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9406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678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quadrado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etângulo arredondado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9" name="Retângulo arredondado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0" name="Retângulo com canto de mesmo lado arredondado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>
            <a:noAutofit/>
          </a:bodyPr>
          <a:lstStyle>
            <a:lvl1pPr>
              <a:lnSpc>
                <a:spcPct val="90000"/>
              </a:lnSpc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FB64DD-F40D-4A5C-BD76-E59676849D10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88A839-C024-4B4B-A9A4-76B2B90FE32D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quadrado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etângulo arredondado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9" name="Retângulo arredondado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0" name="Retângulo com canto de mesmo lado arredondado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grpSp>
        <p:nvGrpSpPr>
          <p:cNvPr id="15" name="elemento gráfico inferior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orma Livre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7" name="Retângulo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noProof="0" dirty="0"/>
            </a:p>
          </p:txBody>
        </p:sp>
      </p:grp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EBD977-72E0-4185-9280-94A099425796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7C5BEC-9D63-431E-9B00-A8708F31D833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quadrado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etângulo arredondado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9" name="Retângulo arredondado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0" name="Retângulo com canto de mesmo lado arredondado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grpSp>
        <p:nvGrpSpPr>
          <p:cNvPr id="19" name="elemento gráfico inferior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orma Livre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1" name="Retângulo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rtlCol="0" anchor="b">
            <a:normAutofit/>
          </a:bodyPr>
          <a:lstStyle>
            <a:lvl1pPr algn="l">
              <a:defRPr sz="60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rtlCol="0"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A2C40C-F377-4C0D-8520-1AA5DCCCB73B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0391F1-EE76-4B22-8101-CF5A798D1BC1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1FE482-9D9E-4498-8340-A78F0AF39680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9" name="Espaço reservado para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5D75A-052A-4908-B54F-5672F6E333E6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5" name="Espaço reservado para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elemento gráfico inferior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orma Livre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0" name="Retângulo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noProof="0" dirty="0"/>
            </a:p>
          </p:txBody>
        </p:sp>
      </p:grp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D2D9B6-D079-4B91-9E27-43EE77AC9F41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B6E605-654D-4731-94DB-0D21CABDA5BE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F89F54-EDB1-4625-8C48-D195AD4452ED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áfico inferior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orma Livre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8" name="Retângulo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noProof="0" dirty="0"/>
            </a:p>
          </p:txBody>
        </p:sp>
      </p:grpSp>
      <p:grpSp>
        <p:nvGrpSpPr>
          <p:cNvPr id="7" name="quadrado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etângulo arredondado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9" name="Retângulo arredondado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0" name="Retângulo com canto de mesmo lado arredondado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F7406FC5-A37D-4B37-83C4-223AA590C416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34C99D79-8A4B-4031-B1E0-AF26F8EDF2B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RECEBA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403302"/>
          </a:xfrm>
        </p:spPr>
        <p:txBody>
          <a:bodyPr rtlCol="0">
            <a:noAutofit/>
          </a:bodyPr>
          <a:lstStyle/>
          <a:p>
            <a:pPr rtl="0"/>
            <a:r>
              <a:rPr lang="pt-BR" sz="1800" dirty="0"/>
              <a:t>REDE SOCIAL DE DISTRIBUIÇÃO DE CESTAS BÁSICAS</a:t>
            </a:r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endParaRPr lang="pt-BR" sz="1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A52260-78AB-4315-82FC-5573B3F79FCE}"/>
              </a:ext>
            </a:extLst>
          </p:cNvPr>
          <p:cNvSpPr txBox="1"/>
          <p:nvPr/>
        </p:nvSpPr>
        <p:spPr>
          <a:xfrm>
            <a:off x="9046740" y="6021288"/>
            <a:ext cx="2343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TXAI VIEIRA GARCIA</a:t>
            </a:r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39FAF1B3-C675-4303-BE13-51ECBA146E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32">
        <p:fade/>
      </p:transition>
    </mc:Choice>
    <mc:Fallback xmlns="">
      <p:transition spd="med" advTm="84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pc="-60" dirty="0"/>
              <a:t>PUC MINAS VIRTUAL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200903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PROJETO INTEGRADO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PÓS-GRADUAÇÃO </a:t>
            </a:r>
            <a:r>
              <a:rPr lang="pt-BR" sz="1600" i="1" dirty="0">
                <a:solidFill>
                  <a:schemeClr val="accent6">
                    <a:lumMod val="75000"/>
                  </a:schemeClr>
                </a:solidFill>
              </a:rPr>
              <a:t>LATTU SENSU 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EM ARQUITETURA DE SOFTWARE DISTRIBUÍDO</a:t>
            </a:r>
            <a:br>
              <a:rPr lang="pt-BR" sz="1600" dirty="0"/>
            </a:br>
            <a:br>
              <a:rPr lang="pt-BR" sz="1600" dirty="0"/>
            </a:b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PONTÍFICIA UNIVERSIDADE CATÓLICA DE MINAS GERAIS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634DC0A9-3F99-4B26-8F9F-2504AC77B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92">
        <p:fade/>
      </p:transition>
    </mc:Choice>
    <mc:Fallback xmlns="">
      <p:transition spd="med" advTm="99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INTRODUÇÃO</a:t>
            </a:r>
          </a:p>
        </p:txBody>
      </p:sp>
      <p:pic>
        <p:nvPicPr>
          <p:cNvPr id="4" name="Imagem 3" descr="Cidade vista de cima&#10;&#10;Descrição gerada automaticamente">
            <a:extLst>
              <a:ext uri="{FF2B5EF4-FFF2-40B4-BE49-F238E27FC236}">
                <a16:creationId xmlns:a16="http://schemas.microsoft.com/office/drawing/2014/main" id="{ACE980F4-291A-4637-A7B8-EE87785B0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2204864"/>
            <a:ext cx="5616624" cy="3103250"/>
          </a:xfrm>
          <a:prstGeom prst="rect">
            <a:avLst/>
          </a:prstGeom>
        </p:spPr>
      </p:pic>
      <p:pic>
        <p:nvPicPr>
          <p:cNvPr id="6" name="Imagem 5" descr="Gráfico, Gráfico de barras, Histograma&#10;&#10;Descrição gerada automaticamente">
            <a:extLst>
              <a:ext uri="{FF2B5EF4-FFF2-40B4-BE49-F238E27FC236}">
                <a16:creationId xmlns:a16="http://schemas.microsoft.com/office/drawing/2014/main" id="{DFE37211-F421-4FCB-818C-783EBE93F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117" y="2236756"/>
            <a:ext cx="5578920" cy="3094972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3A159B52-28D4-47B9-9462-F9D30ECD3E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3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371">
        <p:fade/>
      </p:transition>
    </mc:Choice>
    <mc:Fallback xmlns="">
      <p:transition spd="med" advTm="243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INTRODUÇÃO</a:t>
            </a:r>
          </a:p>
        </p:txBody>
      </p:sp>
      <p:pic>
        <p:nvPicPr>
          <p:cNvPr id="5" name="Imagem 4" descr="Uma imagem contendo no interior, janela, quarto, mesa&#10;&#10;Descrição gerada automaticamente">
            <a:extLst>
              <a:ext uri="{FF2B5EF4-FFF2-40B4-BE49-F238E27FC236}">
                <a16:creationId xmlns:a16="http://schemas.microsoft.com/office/drawing/2014/main" id="{3D48A338-CD0B-4A8A-A527-903802DDA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2132856"/>
            <a:ext cx="4536504" cy="3024336"/>
          </a:xfrm>
          <a:prstGeom prst="rect">
            <a:avLst/>
          </a:prstGeom>
        </p:spPr>
      </p:pic>
      <p:pic>
        <p:nvPicPr>
          <p:cNvPr id="8" name="Imagem 7" descr="Igreja com torre alta ao fundo&#10;&#10;Descrição gerada automaticamente">
            <a:extLst>
              <a:ext uri="{FF2B5EF4-FFF2-40B4-BE49-F238E27FC236}">
                <a16:creationId xmlns:a16="http://schemas.microsoft.com/office/drawing/2014/main" id="{2DDB9582-8458-4D6B-A07E-CE893C13FE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9974" y="1628800"/>
            <a:ext cx="2377114" cy="1584176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2C5E60CF-053F-42B6-B2F2-755DEE4856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118" y="1540138"/>
            <a:ext cx="2508004" cy="1672838"/>
          </a:xfrm>
          <a:prstGeom prst="rect">
            <a:avLst/>
          </a:prstGeom>
        </p:spPr>
      </p:pic>
      <p:pic>
        <p:nvPicPr>
          <p:cNvPr id="12" name="Imagem 11" descr="Mulher de óculos escuros&#10;&#10;Descrição gerada automaticamente com confiança baixa">
            <a:extLst>
              <a:ext uri="{FF2B5EF4-FFF2-40B4-BE49-F238E27FC236}">
                <a16:creationId xmlns:a16="http://schemas.microsoft.com/office/drawing/2014/main" id="{6EACC021-9562-4035-A3B3-D842963CDD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26" y="3838600"/>
            <a:ext cx="2603784" cy="1822648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C6D02920-1309-49B9-8BE8-370C1C73E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0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885">
        <p:fade/>
      </p:transition>
    </mc:Choice>
    <mc:Fallback>
      <p:transition spd="med" advTm="368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OBJETIVO GERAL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b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objetivo </a:t>
            </a:r>
            <a:r>
              <a:rPr lang="pt-BR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geral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é apresentar a descrição arquitetural de uma plataforma de integração dos envolvidos com a distribuição de cestas básicas, semelhante a outras redes sociais, como o Facebook e denominada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ReCeBa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(Rede social de distribuição de Cestas Básicas), que deve atuar como centralizadora a fim de resolver os problemas existentes hoje.</a:t>
            </a:r>
          </a:p>
          <a:p>
            <a:pPr rtl="0"/>
            <a:endParaRPr lang="pt-BR" dirty="0"/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92508F4B-509C-4AC8-B80E-E03CCF419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387">
        <p:fade/>
      </p:transition>
    </mc:Choice>
    <mc:Fallback>
      <p:transition spd="med" advTm="263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OBJETIVOS ESPECÍFICOS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Elencar as restrições arquiteturais e os requisitos necessários à construção do sistema;</a:t>
            </a: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Desenhar uma arquitetura capaz de prover a segurança necessária dos dados dos usuários e de ser escalável, principalmente em picos de utilização, como durante a ocorrência de desastres;</a:t>
            </a: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Desenhar uma interface que seja intuitiva e leve, considerando o público-alvo da aplicação;</a:t>
            </a: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Demonstrar a viabilidade de uma plataforma do tipo, por meio de prova de conceito e posterior protótipo;</a:t>
            </a: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Documentar a construção do sistema, a fim de permitir um trabalho de expansão deste no futuro;</a:t>
            </a:r>
          </a:p>
          <a:p>
            <a:pPr rtl="0"/>
            <a:endParaRPr lang="pt-BR" dirty="0"/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1B8A1F46-FC3A-440A-9588-B81E1E7E5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5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045">
        <p:fade/>
      </p:transition>
    </mc:Choice>
    <mc:Fallback>
      <p:transition spd="med" advTm="370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DIAGRAMA DE CONTEXTO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62F5734B-2822-42A0-B59E-8EDB12BBE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33" y="1452979"/>
            <a:ext cx="6699558" cy="526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B40EA23F-CDCD-43CA-864F-094A109D8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20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9666">
        <p:fade/>
      </p:transition>
    </mc:Choice>
    <mc:Fallback>
      <p:transition spd="med" advTm="496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linária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1743_TF02787942" id="{6B3F2C0F-20D6-4CBC-8C9C-32C879A56C38}" vid="{00C2E97A-0D06-4700-A7C7-77E38ADE1E43}"/>
    </a:ext>
  </a:extLst>
</a:theme>
</file>

<file path=ppt/theme/theme2.xml><?xml version="1.0" encoding="utf-8"?>
<a:theme xmlns:a="http://schemas.openxmlformats.org/drawingml/2006/main" name="Tema do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alimentos naturais (widescreen)</Template>
  <TotalTime>223</TotalTime>
  <Words>211</Words>
  <Application>Microsoft Office PowerPoint</Application>
  <PresentationFormat>Personalizar</PresentationFormat>
  <Paragraphs>23</Paragraphs>
  <Slides>7</Slides>
  <Notes>7</Notes>
  <HiddenSlides>0</HiddenSlides>
  <MMClips>7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Constantia</vt:lpstr>
      <vt:lpstr>Symbol</vt:lpstr>
      <vt:lpstr>Times New Roman</vt:lpstr>
      <vt:lpstr>Culinária 16X9</vt:lpstr>
      <vt:lpstr>RECEBA</vt:lpstr>
      <vt:lpstr>PUC MINAS VIRTUAL</vt:lpstr>
      <vt:lpstr>INTRODUÇÃO</vt:lpstr>
      <vt:lpstr>INTRODUÇÃO</vt:lpstr>
      <vt:lpstr>OBJETIVO GERAL</vt:lpstr>
      <vt:lpstr>OBJETIVOS ESPECÍFICOS</vt:lpstr>
      <vt:lpstr>DIAGRAMA DE CONTEXTO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RECEBA</dc:title>
  <dc:creator>Txai Vieira Garcia</dc:creator>
  <cp:lastModifiedBy>Txai Vieira Garcia</cp:lastModifiedBy>
  <cp:revision>4</cp:revision>
  <dcterms:created xsi:type="dcterms:W3CDTF">2022-06-15T11:42:43Z</dcterms:created>
  <dcterms:modified xsi:type="dcterms:W3CDTF">2022-06-15T23:29:11Z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